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8"/>
  </p:notesMasterIdLst>
  <p:sldIdLst>
    <p:sldId id="256" r:id="rId2"/>
    <p:sldId id="276" r:id="rId3"/>
    <p:sldId id="279" r:id="rId4"/>
    <p:sldId id="286" r:id="rId5"/>
    <p:sldId id="287" r:id="rId6"/>
    <p:sldId id="277" r:id="rId7"/>
    <p:sldId id="297" r:id="rId8"/>
    <p:sldId id="257" r:id="rId9"/>
    <p:sldId id="278" r:id="rId10"/>
    <p:sldId id="263" r:id="rId11"/>
    <p:sldId id="264" r:id="rId12"/>
    <p:sldId id="265" r:id="rId13"/>
    <p:sldId id="280" r:id="rId14"/>
    <p:sldId id="285" r:id="rId15"/>
    <p:sldId id="283" r:id="rId16"/>
    <p:sldId id="284" r:id="rId17"/>
    <p:sldId id="298" r:id="rId18"/>
    <p:sldId id="281" r:id="rId19"/>
    <p:sldId id="258" r:id="rId20"/>
    <p:sldId id="259" r:id="rId21"/>
    <p:sldId id="260" r:id="rId22"/>
    <p:sldId id="267" r:id="rId23"/>
    <p:sldId id="269" r:id="rId24"/>
    <p:sldId id="268" r:id="rId25"/>
    <p:sldId id="271" r:id="rId26"/>
    <p:sldId id="288" r:id="rId27"/>
    <p:sldId id="289" r:id="rId28"/>
    <p:sldId id="290" r:id="rId29"/>
    <p:sldId id="291" r:id="rId30"/>
    <p:sldId id="292" r:id="rId31"/>
    <p:sldId id="299" r:id="rId32"/>
    <p:sldId id="293" r:id="rId33"/>
    <p:sldId id="295" r:id="rId34"/>
    <p:sldId id="296" r:id="rId35"/>
    <p:sldId id="274" r:id="rId36"/>
    <p:sldId id="2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30"/>
    <p:restoredTop sz="96228"/>
  </p:normalViewPr>
  <p:slideViewPr>
    <p:cSldViewPr snapToGrid="0" snapToObjects="1">
      <p:cViewPr>
        <p:scale>
          <a:sx n="98" d="100"/>
          <a:sy n="98" d="100"/>
        </p:scale>
        <p:origin x="880" y="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CD2AC-1B3F-2043-A2F0-3F43AA566D86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E4B8-B671-A949-89BB-19DCB2FC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9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lr100.04H2_latest_10_seeds_both.png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8415BE-28E1-B942-A7B9-FA7286052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Studies of quantum </a:t>
            </a:r>
            <a:r>
              <a:rPr lang="en-US" dirty="0" err="1"/>
              <a:t>boltzmann</a:t>
            </a:r>
            <a:r>
              <a:rPr lang="en-US" dirty="0"/>
              <a:t> machines 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58F6E3-60DA-AD4E-9AF7-C4201BAFA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890853"/>
            <a:ext cx="7891272" cy="1069848"/>
          </a:xfrm>
        </p:spPr>
        <p:txBody>
          <a:bodyPr>
            <a:normAutofit/>
          </a:bodyPr>
          <a:lstStyle/>
          <a:p>
            <a:r>
              <a:rPr lang="en-US" dirty="0"/>
              <a:t>Philip K. </a:t>
            </a:r>
            <a:r>
              <a:rPr lang="en-US" dirty="0" err="1"/>
              <a:t>Sørli</a:t>
            </a:r>
            <a:r>
              <a:rPr lang="en-US" dirty="0"/>
              <a:t> </a:t>
            </a:r>
            <a:r>
              <a:rPr lang="en-US" dirty="0" err="1"/>
              <a:t>Niane</a:t>
            </a:r>
            <a:endParaRPr lang="en-US" dirty="0"/>
          </a:p>
          <a:p>
            <a:r>
              <a:rPr lang="en-US" dirty="0"/>
              <a:t>University of Oslo</a:t>
            </a:r>
          </a:p>
        </p:txBody>
      </p:sp>
    </p:spTree>
    <p:extLst>
      <p:ext uri="{BB962C8B-B14F-4D97-AF65-F5344CB8AC3E}">
        <p14:creationId xmlns:p14="http://schemas.microsoft.com/office/powerpoint/2010/main" val="244337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D535AC-785A-A042-8918-7F6E713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Boltzmann machine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D7466A-A3A2-2743-A0DB-E34BC6C28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Imaginary time evolution used for classical ground state</a:t>
            </a:r>
          </a:p>
          <a:p>
            <a:r>
              <a:rPr lang="en-US" dirty="0"/>
              <a:t>Describe evolution (Wick-rotated S.E.):</a:t>
            </a:r>
          </a:p>
          <a:p>
            <a:pPr lvl="1"/>
            <a:r>
              <a:rPr lang="en-US" dirty="0"/>
              <a:t>Finite time </a:t>
            </a:r>
            <a:r>
              <a:rPr lang="en-US" dirty="0">
                <a:sym typeface="Wingdings" pitchFamily="2" charset="2"/>
              </a:rPr>
              <a:t>Gibbs states</a:t>
            </a:r>
            <a:endParaRPr lang="en-US" dirty="0"/>
          </a:p>
          <a:p>
            <a:r>
              <a:rPr lang="en-US" dirty="0"/>
              <a:t>Basic idea: Parameterized trial circuit: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McLachlan’s variational principle: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 Basically, find the parameters that minimizes the equation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4E1941-3354-CB4D-8472-B1C3118E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7" y="2493159"/>
            <a:ext cx="2489074" cy="56674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B847E78-D2E4-934F-83CF-3C3C645E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5" y="3290385"/>
            <a:ext cx="2646236" cy="30948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E61D52D-C091-7444-86A7-FFC5594D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81" y="3599872"/>
            <a:ext cx="3416970" cy="35576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5DB7E8E-F6AE-7941-A494-89094D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81" y="4373059"/>
            <a:ext cx="4035671" cy="3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4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43086-CA1A-3D43-BC6F-41F0BFB3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83" y="-156147"/>
            <a:ext cx="10058400" cy="1609344"/>
          </a:xfrm>
        </p:spPr>
        <p:txBody>
          <a:bodyPr/>
          <a:lstStyle/>
          <a:p>
            <a:r>
              <a:rPr lang="en-US" dirty="0" err="1"/>
              <a:t>VARQbm</a:t>
            </a:r>
            <a:r>
              <a:rPr lang="en-US" dirty="0"/>
              <a:t>: algorithm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703318-C49B-ED4A-8F16-FB36CE11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642" y="3932491"/>
            <a:ext cx="10058400" cy="2743200"/>
          </a:xfrm>
        </p:spPr>
        <p:txBody>
          <a:bodyPr/>
          <a:lstStyle/>
          <a:p>
            <a:r>
              <a:rPr lang="en-US" dirty="0"/>
              <a:t>Finds BM distribution from: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Minimizes loss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81BF7EC-8ED4-D744-9733-31EDB46C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8" y="952648"/>
            <a:ext cx="4471987" cy="286424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2C47F00-8C64-EE4C-B7E5-A5A03D21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94" y="941606"/>
            <a:ext cx="4892105" cy="47585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C83C6AC-6A9A-F441-B846-E085CF3B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51" y="4230919"/>
            <a:ext cx="2600201" cy="53648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FA8DD49-E071-AE4E-99B2-92A209BC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451" y="5372444"/>
            <a:ext cx="3303804" cy="6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4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852B82-C51A-334C-ADFB-14AE1CA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34635"/>
            <a:ext cx="10058400" cy="1609344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AF01C6C-E932-EE4D-873F-F4DDDD2695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657350"/>
                <a:ext cx="10058400" cy="4514850"/>
              </a:xfrm>
            </p:spPr>
            <p:txBody>
              <a:bodyPr/>
              <a:lstStyle/>
              <a:p>
                <a:r>
                  <a:rPr lang="en-US" dirty="0"/>
                  <a:t>Solving		and   </a:t>
                </a:r>
              </a:p>
              <a:p>
                <a:endParaRPr lang="en-US" dirty="0"/>
              </a:p>
              <a:p>
                <a:r>
                  <a:rPr lang="en-US" dirty="0"/>
                  <a:t>With </a:t>
                </a:r>
              </a:p>
              <a:p>
                <a:pPr lvl="3"/>
                <a:r>
                  <a:rPr lang="en-US" dirty="0"/>
                  <a:t> .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lvl="3"/>
                <a:r>
                  <a:rPr lang="en-US" dirty="0"/>
                  <a:t> .</a:t>
                </a:r>
              </a:p>
              <a:p>
                <a:endParaRPr lang="en-US" dirty="0"/>
              </a:p>
              <a:p>
                <a:r>
                  <a:rPr lang="en-US" dirty="0"/>
                  <a:t>Generalized circuit to evaluate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i="1">
                        <a:latin typeface="Cambria Math" panose="02040503050406030204" pitchFamily="18" charset="0"/>
                      </a:rPr>
                      <m:t>R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nb-NO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† </m:t>
                        </m:r>
                      </m:sup>
                    </m:sSup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⟩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d>
                      <m:dPr>
                        <m:begChr m:val="⟨"/>
                        <m:endChr m:val="|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AF01C6C-E932-EE4D-873F-F4DDDD2695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657350"/>
                <a:ext cx="10058400" cy="4514850"/>
              </a:xfrm>
              <a:blipFill>
                <a:blip r:embed="rId2"/>
                <a:stretch>
                  <a:fillRect l="-378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8BF24216-532E-3342-A78B-E9CEF377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18" y="1664204"/>
            <a:ext cx="1351296" cy="33477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83E116E-2585-4240-9AD6-4DDF73DF0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81208"/>
            <a:ext cx="4077568" cy="7173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299367F-CC3E-7347-A3BD-572D2541A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768" y="2696599"/>
            <a:ext cx="7127081" cy="1252055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C7E75B6E-91E5-C6B2-EA49-A4A71DEF7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9638" y="4987903"/>
            <a:ext cx="6879930" cy="10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378ADC-F29A-8E00-C5D5-27872A8F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E0C578-441E-0F28-648D-12A8B0DF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probability distributions</a:t>
            </a:r>
          </a:p>
          <a:p>
            <a:pPr lvl="1"/>
            <a:r>
              <a:rPr lang="en-US" dirty="0"/>
              <a:t>Bell state</a:t>
            </a:r>
          </a:p>
          <a:p>
            <a:r>
              <a:rPr lang="en-US" dirty="0"/>
              <a:t>Classification/Regression of classical data</a:t>
            </a:r>
          </a:p>
          <a:p>
            <a:pPr lvl="1"/>
            <a:r>
              <a:rPr lang="en-US" dirty="0"/>
              <a:t>Transaction dataset</a:t>
            </a:r>
          </a:p>
          <a:p>
            <a:pPr lvl="1"/>
            <a:r>
              <a:rPr lang="en-US" dirty="0"/>
              <a:t>MNIST(4 classes)</a:t>
            </a:r>
          </a:p>
          <a:p>
            <a:pPr lvl="1"/>
            <a:r>
              <a:rPr lang="en-US" dirty="0"/>
              <a:t>Franke function</a:t>
            </a:r>
          </a:p>
          <a:p>
            <a:r>
              <a:rPr lang="en-US" dirty="0"/>
              <a:t>Finding ground state energy of H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VarQITE</a:t>
            </a:r>
            <a:endParaRPr lang="en-US" dirty="0"/>
          </a:p>
          <a:p>
            <a:pPr lvl="1"/>
            <a:r>
              <a:rPr lang="en-US" dirty="0"/>
              <a:t>RBM- Neural network quantum states</a:t>
            </a:r>
          </a:p>
        </p:txBody>
      </p:sp>
    </p:spTree>
    <p:extLst>
      <p:ext uri="{BB962C8B-B14F-4D97-AF65-F5344CB8AC3E}">
        <p14:creationId xmlns:p14="http://schemas.microsoft.com/office/powerpoint/2010/main" val="3669992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0C2CC6-15FD-7B3A-1F0C-ECA621F7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26920"/>
            <a:ext cx="10058400" cy="1609344"/>
          </a:xfrm>
        </p:spPr>
        <p:txBody>
          <a:bodyPr/>
          <a:lstStyle/>
          <a:p>
            <a:r>
              <a:rPr lang="en-US" dirty="0"/>
              <a:t>Ansatzes and Hamiltonians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0B54F13-B604-7936-AF79-B2D329756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765" y="1653327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Mainly two Hamiltonians used [1]: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nb-NO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𝐼𝑍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𝑍𝐼</m:t>
                    </m:r>
                  </m:oMath>
                </a14:m>
                <a:endParaRPr lang="nb-NO" dirty="0"/>
              </a:p>
              <a:p>
                <a:r>
                  <a:rPr lang="nb-NO" b="0" dirty="0" err="1"/>
                  <a:t>Mainly</a:t>
                </a:r>
                <a:r>
                  <a:rPr lang="nb-NO" b="0" dirty="0"/>
                  <a:t> </a:t>
                </a:r>
                <a:r>
                  <a:rPr lang="nb-NO" b="0" dirty="0" err="1"/>
                  <a:t>two</a:t>
                </a:r>
                <a:r>
                  <a:rPr lang="nb-NO" b="0" dirty="0"/>
                  <a:t> </a:t>
                </a:r>
                <a:r>
                  <a:rPr lang="nb-NO" dirty="0" err="1"/>
                  <a:t>ansatzes</a:t>
                </a:r>
                <a:endParaRPr lang="nb-NO" dirty="0"/>
              </a:p>
              <a:p>
                <a:endParaRPr lang="nb-NO" b="0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0B54F13-B604-7936-AF79-B2D329756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765" y="1653327"/>
                <a:ext cx="10058400" cy="4050792"/>
              </a:xfrm>
              <a:blipFill>
                <a:blip r:embed="rId2"/>
                <a:stretch>
                  <a:fillRect l="-252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kstSylinder 3">
            <a:extLst>
              <a:ext uri="{FF2B5EF4-FFF2-40B4-BE49-F238E27FC236}">
                <a16:creationId xmlns:a16="http://schemas.microsoft.com/office/drawing/2014/main" id="{01846872-FFF7-160F-21BE-880255D30866}"/>
              </a:ext>
            </a:extLst>
          </p:cNvPr>
          <p:cNvSpPr txBox="1"/>
          <p:nvPr/>
        </p:nvSpPr>
        <p:spPr>
          <a:xfrm>
            <a:off x="720169" y="6373368"/>
            <a:ext cx="10751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/>
              <a:t>[1] </a:t>
            </a:r>
            <a:r>
              <a:rPr lang="nb-NO" sz="1600" dirty="0" err="1"/>
              <a:t>Zoufal</a:t>
            </a:r>
            <a:r>
              <a:rPr lang="nb-NO" sz="1600" dirty="0"/>
              <a:t>, C., </a:t>
            </a:r>
            <a:r>
              <a:rPr lang="nb-NO" sz="1600" dirty="0" err="1"/>
              <a:t>Lucchi</a:t>
            </a:r>
            <a:r>
              <a:rPr lang="nb-NO" sz="1600" dirty="0"/>
              <a:t>, A. &amp; </a:t>
            </a:r>
            <a:r>
              <a:rPr lang="nb-NO" sz="1600" dirty="0" err="1"/>
              <a:t>Woerner</a:t>
            </a:r>
            <a:r>
              <a:rPr lang="nb-NO" sz="1600" dirty="0"/>
              <a:t>, S. </a:t>
            </a:r>
            <a:r>
              <a:rPr lang="nb-NO" sz="1600" dirty="0" err="1"/>
              <a:t>Variational</a:t>
            </a:r>
            <a:r>
              <a:rPr lang="nb-NO" sz="1600" dirty="0"/>
              <a:t> </a:t>
            </a:r>
            <a:r>
              <a:rPr lang="nb-NO" sz="1600" dirty="0" err="1"/>
              <a:t>quantum</a:t>
            </a:r>
            <a:r>
              <a:rPr lang="nb-NO" sz="1600" dirty="0"/>
              <a:t> </a:t>
            </a:r>
            <a:r>
              <a:rPr lang="nb-NO" sz="1600" dirty="0" err="1"/>
              <a:t>Boltzmann</a:t>
            </a:r>
            <a:r>
              <a:rPr lang="nb-NO" sz="1600" dirty="0"/>
              <a:t> </a:t>
            </a:r>
            <a:r>
              <a:rPr lang="nb-NO" sz="1600" dirty="0" err="1"/>
              <a:t>machines</a:t>
            </a:r>
            <a:r>
              <a:rPr lang="nb-NO" sz="1600" dirty="0"/>
              <a:t>. </a:t>
            </a:r>
            <a:r>
              <a:rPr lang="nb-NO" sz="1600" i="1" dirty="0"/>
              <a:t>Quantum Mach. </a:t>
            </a:r>
            <a:r>
              <a:rPr lang="nb-NO" sz="1600" i="1" dirty="0" err="1"/>
              <a:t>Intell</a:t>
            </a:r>
            <a:r>
              <a:rPr lang="nb-NO" sz="1600" i="1" dirty="0"/>
              <a:t>.</a:t>
            </a:r>
            <a:r>
              <a:rPr lang="nb-NO" sz="1600" dirty="0"/>
              <a:t> </a:t>
            </a:r>
            <a:r>
              <a:rPr lang="nb-NO" sz="1600" b="1" dirty="0"/>
              <a:t>3, </a:t>
            </a:r>
            <a:r>
              <a:rPr lang="nb-NO" sz="1600" dirty="0"/>
              <a:t>7 (2021).</a:t>
            </a:r>
            <a:endParaRPr lang="en-US" sz="16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E5C193E-EE16-6C8C-F42B-3703F3E4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835" y="3248482"/>
            <a:ext cx="3795488" cy="8982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08C2E7DD-973A-C8B7-EB42-F4085FD5D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835" y="4367484"/>
            <a:ext cx="5451195" cy="16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4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3C1762-957D-37B6-7E99-89516045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Network- and Bias encoding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5606586-FE24-16D8-7B1A-A2168ADB6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tasks</a:t>
            </a:r>
          </a:p>
        </p:txBody>
      </p:sp>
    </p:spTree>
    <p:extLst>
      <p:ext uri="{BB962C8B-B14F-4D97-AF65-F5344CB8AC3E}">
        <p14:creationId xmlns:p14="http://schemas.microsoft.com/office/powerpoint/2010/main" val="189312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D0709A-C291-F305-BF64-78EE4B4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and such extra things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28381E-7F2C-7196-9621-60392D4D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5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2F1CC23-093C-F9B2-74C1-EAF63BCEC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Hydrogen Hamiltonian rewrite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E7E0A2F-4BBE-EB2D-BA53-E7ACA30A0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about hydrogen Hamiltonian? 4 qubit to 2 qubit?</a:t>
            </a:r>
          </a:p>
        </p:txBody>
      </p:sp>
    </p:spTree>
    <p:extLst>
      <p:ext uri="{BB962C8B-B14F-4D97-AF65-F5344CB8AC3E}">
        <p14:creationId xmlns:p14="http://schemas.microsoft.com/office/powerpoint/2010/main" val="207158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6FEA2A-18D7-B197-3624-C762BA7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RBM using Neural network quantum states(NQS)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6AF87B-2605-8915-572B-57C9D9E2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Trial wave function and such, show some formulas</a:t>
            </a:r>
          </a:p>
        </p:txBody>
      </p:sp>
    </p:spTree>
    <p:extLst>
      <p:ext uri="{BB962C8B-B14F-4D97-AF65-F5344CB8AC3E}">
        <p14:creationId xmlns:p14="http://schemas.microsoft.com/office/powerpoint/2010/main" val="735446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75FA1D-77DB-504D-8DD7-DF6FD866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D773BA-EE7C-8841-983F-50A53FBB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" y="2093976"/>
            <a:ext cx="11122152" cy="4050792"/>
          </a:xfrm>
        </p:spPr>
        <p:txBody>
          <a:bodyPr/>
          <a:lstStyle/>
          <a:p>
            <a:r>
              <a:rPr lang="en-US" dirty="0"/>
              <a:t>Reproduce [0.7, 0.3]</a:t>
            </a:r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</a:t>
            </a:r>
          </a:p>
          <a:p>
            <a:r>
              <a:rPr lang="en-US" dirty="0"/>
              <a:t>Uniform distribution [-0.5,0.5]</a:t>
            </a:r>
          </a:p>
          <a:p>
            <a:r>
              <a:rPr lang="en-US" dirty="0" err="1"/>
              <a:t>AmsGrad</a:t>
            </a:r>
            <a:r>
              <a:rPr lang="en-US" dirty="0"/>
              <a:t> optimizer, </a:t>
            </a:r>
          </a:p>
          <a:p>
            <a:r>
              <a:rPr lang="en-US" dirty="0"/>
              <a:t>𝛾=0.1, m1=0.7, m2=0.99</a:t>
            </a:r>
          </a:p>
          <a:p>
            <a:r>
              <a:rPr lang="en-US" dirty="0"/>
              <a:t>Ansatz 1</a:t>
            </a:r>
          </a:p>
          <a:p>
            <a:r>
              <a:rPr lang="en-US" dirty="0"/>
              <a:t>(Without finetuning and optimal parameters)</a:t>
            </a:r>
          </a:p>
          <a:p>
            <a:r>
              <a:rPr lang="en-US" dirty="0"/>
              <a:t>If 2 plots: Blue=L1 norm, Orange=Loss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8BA43E0-F373-F848-8924-1E9835B8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2465567"/>
            <a:ext cx="5856577" cy="43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A69E2F-49DB-143C-6318-0DF7078D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028A5C-6B54-9F67-A3C4-6BF71AED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Theory:</a:t>
            </a:r>
          </a:p>
          <a:p>
            <a:pPr lvl="1"/>
            <a:r>
              <a:rPr lang="en-US" dirty="0"/>
              <a:t>Machine Learning </a:t>
            </a:r>
          </a:p>
          <a:p>
            <a:pPr lvl="1"/>
            <a:r>
              <a:rPr lang="en-US" dirty="0"/>
              <a:t>Quantum Computing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1511484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E9DC23-426F-F941-81D9-7E0A4624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7" y="65269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A2F9A8DA-4348-814D-864C-2478355D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7" y="1133054"/>
            <a:ext cx="10058400" cy="26003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 Z+𝛳</a:t>
            </a:r>
            <a:r>
              <a:rPr lang="en-US" baseline="-25000" dirty="0"/>
              <a:t>1 </a:t>
            </a:r>
            <a:r>
              <a:rPr lang="en-US" dirty="0"/>
              <a:t>Z I +𝛳</a:t>
            </a:r>
            <a:r>
              <a:rPr lang="en-US" baseline="-25000" dirty="0"/>
              <a:t>2 </a:t>
            </a:r>
            <a:r>
              <a:rPr lang="en-US" dirty="0"/>
              <a:t>I Z </a:t>
            </a:r>
          </a:p>
          <a:p>
            <a:r>
              <a:rPr lang="en-US" dirty="0"/>
              <a:t>Ansatz 2</a:t>
            </a:r>
          </a:p>
          <a:p>
            <a:r>
              <a:rPr lang="en-US" dirty="0"/>
              <a:t>Target: [0.5, 0, 0, 0.5]</a:t>
            </a:r>
          </a:p>
          <a:p>
            <a:r>
              <a:rPr lang="en-US" dirty="0"/>
              <a:t>𝛾=0.1, m1=0.8, m2=0.99</a:t>
            </a:r>
          </a:p>
          <a:p>
            <a:r>
              <a:rPr lang="en-US" dirty="0"/>
              <a:t>2 seeds, both loss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BF113D-6A37-7A4D-BC59-822B373E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29" b="837"/>
          <a:stretch/>
        </p:blipFill>
        <p:spPr>
          <a:xfrm>
            <a:off x="4936899" y="1674613"/>
            <a:ext cx="5868000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6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721003-3D2F-9048-90DC-689C2F05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191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Benchmark: Generation of approximate Gibbs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A0021F7-082D-A04B-8C52-2309B8EF0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685926"/>
                <a:ext cx="10058400" cy="49863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Hamiltonians: 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=1.0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nb-NO" i="1">
                        <a:latin typeface="Cambria Math" panose="02040503050406030204" pitchFamily="18" charset="0"/>
                      </a:rPr>
                      <m:t>=1.0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𝑍𝑍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−0.2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𝑍𝐼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−0.2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𝐼𝑍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+0.3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𝑋𝐼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+0.3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𝐼𝑋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10 steps</a:t>
                </a:r>
              </a:p>
              <a:p>
                <a:r>
                  <a:rPr lang="en-US" dirty="0"/>
                  <a:t>Solve for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̇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nb-NO" b="0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b-NO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d>
                                  <m:dPr>
                                    <m:ctrlP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nb-NO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acc>
                          </m:num>
                          <m:den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nb-NO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nb-NO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nb-NO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nb-NO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nb-NO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nb-NO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nb-NO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acc>
                      <m:accPr>
                        <m:chr m:val="̇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Ridge and Lasso </a:t>
                </a:r>
                <a:r>
                  <a:rPr lang="en-US" dirty="0">
                    <a:sym typeface="Wingdings" pitchFamily="2" charset="2"/>
                  </a:rPr>
                  <a:t>Invertible matrices</a:t>
                </a:r>
                <a:endParaRPr lang="en-US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3A0021F7-082D-A04B-8C52-2309B8EF0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685926"/>
                <a:ext cx="10058400" cy="4986337"/>
              </a:xfrm>
              <a:blipFill>
                <a:blip r:embed="rId2"/>
                <a:stretch>
                  <a:fillRect l="-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de 10">
            <a:extLst>
              <a:ext uri="{FF2B5EF4-FFF2-40B4-BE49-F238E27FC236}">
                <a16:creationId xmlns:a16="http://schemas.microsoft.com/office/drawing/2014/main" id="{BB72B118-C39B-7845-4ED9-068229F7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503" y="2236255"/>
            <a:ext cx="5786892" cy="35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0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CE8081-C691-DB4E-A8D1-3075626A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248"/>
            <a:ext cx="10058400" cy="1609344"/>
          </a:xfrm>
        </p:spPr>
        <p:txBody>
          <a:bodyPr/>
          <a:lstStyle/>
          <a:p>
            <a:r>
              <a:rPr lang="en-US" dirty="0"/>
              <a:t>Benchmark: Generation of approximate Gibbs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63BC793-DF61-FF47-AADB-DEB3EDE072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736592"/>
                <a:ext cx="10058400" cy="484708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Dynamically changeable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Fidelities 0.98 and 1.0 for H1 and H2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963BC793-DF61-FF47-AADB-DEB3EDE072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736592"/>
                <a:ext cx="10058400" cy="4847088"/>
              </a:xfrm>
              <a:blipFill>
                <a:blip r:embed="rId2"/>
                <a:stretch>
                  <a:fillRect l="-378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>
            <a:extLst>
              <a:ext uri="{FF2B5EF4-FFF2-40B4-BE49-F238E27FC236}">
                <a16:creationId xmlns:a16="http://schemas.microsoft.com/office/drawing/2014/main" id="{3C0ED9C5-522F-EC5A-4497-C05F448DB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1827"/>
            <a:ext cx="5771960" cy="3575550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1AA38B80-7151-F19C-E01D-AB0244608346}"/>
              </a:ext>
            </a:extLst>
          </p:cNvPr>
          <p:cNvSpPr txBox="1"/>
          <p:nvPr/>
        </p:nvSpPr>
        <p:spPr>
          <a:xfrm>
            <a:off x="876923" y="6392198"/>
            <a:ext cx="10751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/>
              <a:t>[1] </a:t>
            </a:r>
            <a:r>
              <a:rPr lang="nb-NO" sz="1600" dirty="0" err="1"/>
              <a:t>Zoufal</a:t>
            </a:r>
            <a:r>
              <a:rPr lang="nb-NO" sz="1600" dirty="0"/>
              <a:t>, C., </a:t>
            </a:r>
            <a:r>
              <a:rPr lang="nb-NO" sz="1600" dirty="0" err="1"/>
              <a:t>Lucchi</a:t>
            </a:r>
            <a:r>
              <a:rPr lang="nb-NO" sz="1600" dirty="0"/>
              <a:t>, A. &amp; </a:t>
            </a:r>
            <a:r>
              <a:rPr lang="nb-NO" sz="1600" dirty="0" err="1"/>
              <a:t>Woerner</a:t>
            </a:r>
            <a:r>
              <a:rPr lang="nb-NO" sz="1600" dirty="0"/>
              <a:t>, S. </a:t>
            </a:r>
            <a:r>
              <a:rPr lang="nb-NO" sz="1600" dirty="0" err="1"/>
              <a:t>Variational</a:t>
            </a:r>
            <a:r>
              <a:rPr lang="nb-NO" sz="1600" dirty="0"/>
              <a:t> </a:t>
            </a:r>
            <a:r>
              <a:rPr lang="nb-NO" sz="1600" dirty="0" err="1"/>
              <a:t>quantum</a:t>
            </a:r>
            <a:r>
              <a:rPr lang="nb-NO" sz="1600" dirty="0"/>
              <a:t> </a:t>
            </a:r>
            <a:r>
              <a:rPr lang="nb-NO" sz="1600" dirty="0" err="1"/>
              <a:t>Boltzmann</a:t>
            </a:r>
            <a:r>
              <a:rPr lang="nb-NO" sz="1600" dirty="0"/>
              <a:t> </a:t>
            </a:r>
            <a:r>
              <a:rPr lang="nb-NO" sz="1600" dirty="0" err="1"/>
              <a:t>machines</a:t>
            </a:r>
            <a:r>
              <a:rPr lang="nb-NO" sz="1600" dirty="0"/>
              <a:t>. </a:t>
            </a:r>
            <a:r>
              <a:rPr lang="nb-NO" sz="1600" i="1" dirty="0"/>
              <a:t>Quantum Mach. </a:t>
            </a:r>
            <a:r>
              <a:rPr lang="nb-NO" sz="1600" i="1" dirty="0" err="1"/>
              <a:t>Intell</a:t>
            </a:r>
            <a:r>
              <a:rPr lang="nb-NO" sz="1600" i="1" dirty="0"/>
              <a:t>.</a:t>
            </a:r>
            <a:r>
              <a:rPr lang="nb-NO" sz="1600" dirty="0"/>
              <a:t> </a:t>
            </a:r>
            <a:r>
              <a:rPr lang="nb-NO" sz="1600" b="1" dirty="0"/>
              <a:t>3, </a:t>
            </a:r>
            <a:r>
              <a:rPr lang="nb-NO" sz="1600" dirty="0"/>
              <a:t>7 (2021).</a:t>
            </a:r>
            <a:endParaRPr lang="en-US" sz="1600" dirty="0"/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963C2E6F-637C-6944-B174-E675D799E47F}"/>
              </a:ext>
            </a:extLst>
          </p:cNvPr>
          <p:cNvSpPr txBox="1">
            <a:spLocks/>
          </p:cNvSpPr>
          <p:nvPr/>
        </p:nvSpPr>
        <p:spPr>
          <a:xfrm>
            <a:off x="1063752" y="2612571"/>
            <a:ext cx="5245608" cy="11495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‘Since the algorithm is employed in the context of machine learning, we do not necessarily require perfect state preparation.‘[1]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932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AD2FFD-C34F-D044-A79C-4DDEC24C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1 </a:t>
            </a:r>
            <a:r>
              <a:rPr lang="en-US" dirty="0"/>
              <a:t>Generating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399ED84-CA63-3947-99C7-1A12C15A4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1834610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10 seeds</a:t>
                </a:r>
              </a:p>
              <a:p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Target: [0.5, 0.5]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0399ED84-CA63-3947-99C7-1A12C15A4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1834610"/>
                <a:ext cx="10058400" cy="4050792"/>
              </a:xfrm>
              <a:blipFill>
                <a:blip r:embed="rId2"/>
                <a:stretch>
                  <a:fillRect l="-37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e 5">
            <a:extLst>
              <a:ext uri="{FF2B5EF4-FFF2-40B4-BE49-F238E27FC236}">
                <a16:creationId xmlns:a16="http://schemas.microsoft.com/office/drawing/2014/main" id="{8D73A12C-99AC-B17F-75D0-22EA2A3A8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" y="3177500"/>
            <a:ext cx="5941378" cy="3680500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A111E89F-040C-E904-87C9-C52E6CD64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99700"/>
            <a:ext cx="6096000" cy="37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6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2E860-D54C-5C40-95C0-4DF588A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2 </a:t>
            </a:r>
            <a:r>
              <a:rPr lang="en-US" dirty="0"/>
              <a:t>Generating Bell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D2A5C5E-276F-EE45-A02F-AE4515E810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3752" y="1664208"/>
                <a:ext cx="10058400" cy="4050792"/>
              </a:xfrm>
            </p:spPr>
            <p:txBody>
              <a:bodyPr/>
              <a:lstStyle/>
              <a:p>
                <a:r>
                  <a:rPr lang="en-US" dirty="0"/>
                  <a:t>10 seeds</a:t>
                </a:r>
              </a:p>
              <a:p>
                <a:r>
                  <a:rPr lang="en-US" dirty="0"/>
                  <a:t>100 epochs</a:t>
                </a:r>
              </a:p>
              <a:p>
                <a14:m>
                  <m:oMath xmlns:m="http://schemas.openxmlformats.org/officeDocument/2006/math">
                    <m:r>
                      <a:rPr lang="nb-NO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nb-NO" i="1">
                        <a:latin typeface="Cambria Math" panose="02040503050406030204" pitchFamily="18" charset="0"/>
                      </a:rPr>
                      <m:t>[−1,1]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Target: Bell state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[0.5, 0, 0, 0.5]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8D2A5C5E-276F-EE45-A02F-AE4515E81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752" y="1664208"/>
                <a:ext cx="10058400" cy="4050792"/>
              </a:xfrm>
              <a:blipFill>
                <a:blip r:embed="rId3"/>
                <a:stretch>
                  <a:fillRect l="-378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e 4">
            <a:extLst>
              <a:ext uri="{FF2B5EF4-FFF2-40B4-BE49-F238E27FC236}">
                <a16:creationId xmlns:a16="http://schemas.microsoft.com/office/drawing/2014/main" id="{4868E938-08B5-53AC-F471-10EE65AF9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07" y="3273552"/>
            <a:ext cx="5773671" cy="357661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B7E1028E-0893-0E63-3833-318F5FF860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7" y="3281390"/>
            <a:ext cx="5773670" cy="357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892F25-1ABE-504D-BBED-588185E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Learning: Transaction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0BFC5FB-92C4-E541-A272-3E2C74B0F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of fraudulent transaction data</a:t>
            </a:r>
          </a:p>
          <a:p>
            <a:r>
              <a:rPr lang="en-US" dirty="0"/>
              <a:t>Features discretized as follows:</a:t>
            </a:r>
          </a:p>
          <a:p>
            <a:r>
              <a:rPr lang="en-US" dirty="0"/>
              <a:t>Standardization scaling of features</a:t>
            </a:r>
          </a:p>
          <a:p>
            <a:r>
              <a:rPr lang="en-US" dirty="0"/>
              <a:t>Split of dataset</a:t>
            </a:r>
          </a:p>
          <a:p>
            <a:r>
              <a:rPr lang="en-US" dirty="0"/>
              <a:t>Merchant Category Code(MCC)</a:t>
            </a:r>
          </a:p>
          <a:p>
            <a:pPr lvl="1"/>
            <a:r>
              <a:rPr lang="en-US" dirty="0"/>
              <a:t>Classify businesses</a:t>
            </a:r>
          </a:p>
          <a:p>
            <a:pPr lvl="1"/>
            <a:r>
              <a:rPr lang="en-US" dirty="0"/>
              <a:t>&lt;10.000 </a:t>
            </a:r>
            <a:r>
              <a:rPr lang="en-US" dirty="0">
                <a:sym typeface="Wingdings" pitchFamily="2" charset="2"/>
              </a:rPr>
              <a:t> 10 features of 0 and 1</a:t>
            </a:r>
            <a:endParaRPr lang="en-US" dirty="0"/>
          </a:p>
          <a:p>
            <a:endParaRPr lang="en-US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15E03B2-6255-3756-5D98-27909CF3E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033" y="2121408"/>
            <a:ext cx="5204410" cy="37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EE621ED-F423-FAC5-3FAB-A71D3696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D8316C-4A05-2C8B-183E-B384A9146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 investigation </a:t>
            </a:r>
            <a:r>
              <a:rPr lang="en-US" dirty="0" err="1"/>
              <a:t>VarQBM</a:t>
            </a:r>
            <a:endParaRPr lang="en-US" dirty="0"/>
          </a:p>
          <a:p>
            <a:pPr lvl="1"/>
            <a:r>
              <a:rPr lang="en-US" dirty="0"/>
              <a:t>Initialization of neural weights</a:t>
            </a:r>
          </a:p>
          <a:p>
            <a:pPr lvl="1"/>
            <a:r>
              <a:rPr lang="en-US" dirty="0"/>
              <a:t>Learning rates</a:t>
            </a:r>
          </a:p>
          <a:p>
            <a:pPr lvl="1"/>
            <a:r>
              <a:rPr lang="en-US" dirty="0"/>
              <a:t>Activation function in neural net, including and excluding outputs</a:t>
            </a:r>
          </a:p>
          <a:p>
            <a:pPr lvl="1"/>
            <a:r>
              <a:rPr lang="en-US" dirty="0"/>
              <a:t>Bias weights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Parameter investigation RBM</a:t>
            </a:r>
          </a:p>
          <a:p>
            <a:pPr lvl="1"/>
            <a:r>
              <a:rPr lang="en-US" dirty="0"/>
              <a:t>Grid search of learning rate, batch size and hyperparameter of the logistic layer</a:t>
            </a:r>
          </a:p>
          <a:p>
            <a:pPr lvl="1"/>
            <a:r>
              <a:rPr lang="en-US" dirty="0"/>
              <a:t>Rest of parameters are default parameters of scikit learn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AE697CA-3539-59B4-0C75-94FB0D0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3778080"/>
            <a:ext cx="8220891" cy="10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3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12C591F-1E54-B498-AD6F-0871FA24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TRANSACTION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3A3C050-2FF1-F7B3-00CC-AB9EE7EAD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NN-</a:t>
            </a:r>
            <a:r>
              <a:rPr lang="en-US" dirty="0" err="1"/>
              <a:t>VarQBM</a:t>
            </a:r>
            <a:r>
              <a:rPr lang="en-US" dirty="0"/>
              <a:t> best</a:t>
            </a:r>
          </a:p>
          <a:p>
            <a:r>
              <a:rPr lang="en-US" dirty="0"/>
              <a:t>Bias- </a:t>
            </a:r>
            <a:r>
              <a:rPr lang="en-US" dirty="0" err="1"/>
              <a:t>VarQBM</a:t>
            </a:r>
            <a:r>
              <a:rPr lang="en-US" dirty="0"/>
              <a:t> not that good accuracy</a:t>
            </a:r>
          </a:p>
          <a:p>
            <a:pPr lvl="1"/>
            <a:r>
              <a:rPr lang="en-US" dirty="0"/>
              <a:t>Compare F</a:t>
            </a:r>
            <a:r>
              <a:rPr lang="en-US" baseline="-25000" dirty="0"/>
              <a:t>1</a:t>
            </a:r>
            <a:r>
              <a:rPr lang="en-US" dirty="0"/>
              <a:t> score due to the imbalance</a:t>
            </a:r>
          </a:p>
          <a:p>
            <a:r>
              <a:rPr lang="en-US" dirty="0"/>
              <a:t>Fraud is essentially hard to notice</a:t>
            </a:r>
          </a:p>
          <a:p>
            <a:r>
              <a:rPr lang="en-US" dirty="0"/>
              <a:t> a) Bias		    b) NN</a:t>
            </a:r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F5C9BCB-5C52-1DC8-0C68-6BF55F460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435" y="1802673"/>
            <a:ext cx="6093163" cy="4885509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33264AC6-F4D7-D9CE-3129-1C192FA2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02" y="4245427"/>
            <a:ext cx="6357346" cy="21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17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1E8498C-FFE9-6752-ADBF-282936F0B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Handwritten digits dataset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B6912EF-6D85-6BAB-E00B-DA445860D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8x8=64 pixels and 28x28=784 pixels</a:t>
            </a:r>
          </a:p>
          <a:p>
            <a:r>
              <a:rPr lang="en-US" dirty="0"/>
              <a:t>Standardization scaling</a:t>
            </a:r>
          </a:p>
          <a:p>
            <a:r>
              <a:rPr lang="en-US" dirty="0"/>
              <a:t>Dataset split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D9868F2-A937-7FA2-A143-8ADC1A32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81" y="3429000"/>
            <a:ext cx="8416834" cy="186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8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2A908C6-C27A-EC99-25F0-44408C7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handwritten digits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162ABD2-C044-313A-4FA3-384F687C5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014958" cy="4050792"/>
          </a:xfrm>
        </p:spPr>
        <p:txBody>
          <a:bodyPr/>
          <a:lstStyle/>
          <a:p>
            <a:r>
              <a:rPr lang="en-US" dirty="0"/>
              <a:t>4 classes to ensure small number of qubits</a:t>
            </a:r>
          </a:p>
          <a:p>
            <a:r>
              <a:rPr lang="en-US" dirty="0"/>
              <a:t>8x8 pixels</a:t>
            </a:r>
          </a:p>
          <a:p>
            <a:pPr lvl="1"/>
            <a:r>
              <a:rPr lang="en-US" dirty="0"/>
              <a:t>NN-</a:t>
            </a:r>
            <a:r>
              <a:rPr lang="en-US" dirty="0" err="1"/>
              <a:t>VarQBM</a:t>
            </a:r>
            <a:r>
              <a:rPr lang="en-US" dirty="0"/>
              <a:t> ≥ Standard Classifiers&gt;Bias-</a:t>
            </a:r>
            <a:r>
              <a:rPr lang="en-US" dirty="0" err="1"/>
              <a:t>VarQBM</a:t>
            </a:r>
            <a:endParaRPr lang="en-US" dirty="0"/>
          </a:p>
          <a:p>
            <a:pPr lvl="1"/>
            <a:r>
              <a:rPr lang="en-US" dirty="0"/>
              <a:t>Too many features to compress to 2 qubits</a:t>
            </a:r>
          </a:p>
          <a:p>
            <a:r>
              <a:rPr lang="en-US" dirty="0"/>
              <a:t>28x28 pixels</a:t>
            </a:r>
          </a:p>
          <a:p>
            <a:pPr lvl="1"/>
            <a:r>
              <a:rPr lang="en-US" dirty="0"/>
              <a:t>784 features too many for 2 qubits, without loosing too much valuable information</a:t>
            </a:r>
          </a:p>
          <a:p>
            <a:r>
              <a:rPr lang="en-US" dirty="0"/>
              <a:t>Still shows that the method works as an encoding scheme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5508F1D-9798-7FB1-AACE-DADFF775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806" y="1632857"/>
            <a:ext cx="4862946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1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C914C7-2DDF-3202-47B1-EDB397FB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2351A6-878D-B531-A6F3-43A84DD4D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utilizing quantum computing algorithm</a:t>
            </a:r>
          </a:p>
          <a:p>
            <a:r>
              <a:rPr lang="en-US" dirty="0"/>
              <a:t>Classical Boltzmann machine algorithm translated to Quantum Boltzmann machine</a:t>
            </a:r>
          </a:p>
          <a:p>
            <a:pPr lvl="1"/>
            <a:r>
              <a:rPr lang="en-US" dirty="0"/>
              <a:t>Variational Quantum Boltzmann machine(</a:t>
            </a:r>
            <a:r>
              <a:rPr lang="en-US" dirty="0" err="1"/>
              <a:t>VarQBM</a:t>
            </a:r>
            <a:r>
              <a:rPr lang="en-US" dirty="0"/>
              <a:t>)</a:t>
            </a:r>
          </a:p>
          <a:p>
            <a:r>
              <a:rPr lang="en-US" dirty="0"/>
              <a:t>Comparison of RBM and other classical machine learning methods and </a:t>
            </a:r>
            <a:r>
              <a:rPr lang="en-US" dirty="0" err="1"/>
              <a:t>VarQBM</a:t>
            </a:r>
            <a:endParaRPr lang="en-US" dirty="0"/>
          </a:p>
          <a:p>
            <a:r>
              <a:rPr lang="en-US" dirty="0"/>
              <a:t>Encodement of features into qubits using neural networks</a:t>
            </a:r>
          </a:p>
          <a:p>
            <a:r>
              <a:rPr lang="en-US" dirty="0"/>
              <a:t>Ground state energies using </a:t>
            </a:r>
            <a:r>
              <a:rPr lang="en-US" dirty="0" err="1"/>
              <a:t>VarQITE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05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D6EB5A-1D77-BFAD-9FD9-575ED6B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FRANKE’S FUNCTION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357E2029-F685-560E-478D-0AA900086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87" y="0"/>
            <a:ext cx="5551713" cy="3429000"/>
          </a:xfrm>
          <a:prstGeom prst="rect">
            <a:avLst/>
          </a:prstGeom>
        </p:spPr>
      </p:pic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76A16E4-458C-7576-5669-3E250E997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experiment testing regression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Scaled between 0-1 due to using sampling probabilities</a:t>
            </a:r>
          </a:p>
          <a:p>
            <a:r>
              <a:rPr lang="en-US" dirty="0"/>
              <a:t>Polynomial feature of 5</a:t>
            </a:r>
          </a:p>
          <a:p>
            <a:r>
              <a:rPr lang="en-US" dirty="0"/>
              <a:t>Added noise</a:t>
            </a:r>
          </a:p>
          <a:p>
            <a:r>
              <a:rPr lang="en-US" dirty="0"/>
              <a:t>To sampling probability being used as the regression point, while in comparison classification just has to be within a certain interval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B02A9C0-7343-034B-2183-16443B749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725" y="2546352"/>
            <a:ext cx="5843452" cy="8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18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244CC4-9605-9CF1-3CB9-03AD4D247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Franke’s function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EDB5827-92BA-3571-BF44-72C52A62A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43123" cy="4050792"/>
          </a:xfrm>
        </p:spPr>
        <p:txBody>
          <a:bodyPr/>
          <a:lstStyle/>
          <a:p>
            <a:r>
              <a:rPr lang="en-US" dirty="0"/>
              <a:t>20x20 datapoints</a:t>
            </a:r>
          </a:p>
          <a:p>
            <a:r>
              <a:rPr lang="en-US" dirty="0"/>
              <a:t>70/30 split</a:t>
            </a:r>
          </a:p>
          <a:p>
            <a:r>
              <a:rPr lang="nb-NO" dirty="0"/>
              <a:t>NN-</a:t>
            </a:r>
            <a:r>
              <a:rPr lang="nb-NO" dirty="0" err="1"/>
              <a:t>encoding</a:t>
            </a:r>
            <a:r>
              <a:rPr lang="nb-NO" dirty="0"/>
              <a:t>: </a:t>
            </a:r>
            <a:r>
              <a:rPr lang="nb-NO" dirty="0" err="1"/>
              <a:t>Two</a:t>
            </a:r>
            <a:r>
              <a:rPr lang="nb-NO" dirty="0"/>
              <a:t> </a:t>
            </a:r>
            <a:r>
              <a:rPr lang="nb-NO" dirty="0" err="1"/>
              <a:t>hidden</a:t>
            </a:r>
            <a:r>
              <a:rPr lang="nb-NO" dirty="0"/>
              <a:t> </a:t>
            </a:r>
            <a:r>
              <a:rPr lang="nb-NO" dirty="0" err="1"/>
              <a:t>layers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11 and 6 neurons </a:t>
            </a:r>
            <a:r>
              <a:rPr lang="nb-NO" dirty="0" err="1"/>
              <a:t>within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network</a:t>
            </a:r>
            <a:r>
              <a:rPr lang="nb-NO" dirty="0"/>
              <a:t>. </a:t>
            </a:r>
            <a:endParaRPr lang="en-US" dirty="0"/>
          </a:p>
          <a:p>
            <a:r>
              <a:rPr lang="en-US" dirty="0"/>
              <a:t>Still room for improvement</a:t>
            </a:r>
          </a:p>
          <a:p>
            <a:r>
              <a:rPr lang="en-US" dirty="0"/>
              <a:t>Train set adjusts, harder to generalize</a:t>
            </a:r>
          </a:p>
          <a:p>
            <a:endParaRPr lang="en-US" dirty="0"/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2B64B5F8-05B9-7779-65FA-B2D488DB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57" y="2093976"/>
            <a:ext cx="5223295" cy="32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00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7C401ED-66E2-1377-684E-F90C54A4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state of H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60E6821-F2BA-5FA4-C2A8-3E712F918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496415" cy="4050792"/>
          </a:xfrm>
        </p:spPr>
        <p:txBody>
          <a:bodyPr/>
          <a:lstStyle/>
          <a:p>
            <a:r>
              <a:rPr lang="en-US" dirty="0" err="1"/>
              <a:t>VarQITE</a:t>
            </a:r>
            <a:endParaRPr lang="en-US" dirty="0"/>
          </a:p>
          <a:p>
            <a:pPr lvl="1"/>
            <a:r>
              <a:rPr lang="en-US" dirty="0"/>
              <a:t>Used open fermion python library for JW transformed Hamiltonian</a:t>
            </a:r>
          </a:p>
          <a:p>
            <a:pPr lvl="1"/>
            <a:r>
              <a:rPr lang="en-US" dirty="0"/>
              <a:t>Bond length = 0.75 </a:t>
            </a:r>
            <a:r>
              <a:rPr lang="en-US" dirty="0" err="1"/>
              <a:t>Å</a:t>
            </a:r>
            <a:endParaRPr lang="en-US" dirty="0"/>
          </a:p>
          <a:p>
            <a:pPr lvl="1"/>
            <a:r>
              <a:rPr lang="en-US" dirty="0"/>
              <a:t>Error of 4.21%</a:t>
            </a:r>
          </a:p>
          <a:p>
            <a:pPr lvl="1"/>
            <a:r>
              <a:rPr lang="en-US" dirty="0"/>
              <a:t>Write how to get better (Hypothesis that the dynamical lambda hinders the reduction, due to constraining the matrices)</a:t>
            </a:r>
          </a:p>
          <a:p>
            <a:r>
              <a:rPr lang="en-US" dirty="0"/>
              <a:t>RBM</a:t>
            </a:r>
          </a:p>
          <a:p>
            <a:pPr lvl="1"/>
            <a:r>
              <a:rPr lang="en-US" dirty="0"/>
              <a:t>Trial function: Gaussian</a:t>
            </a:r>
          </a:p>
          <a:p>
            <a:pPr lvl="1"/>
            <a:r>
              <a:rPr lang="en-US" dirty="0"/>
              <a:t>Best results achieved: 5 hidden nodes, sigma=0.9</a:t>
            </a:r>
          </a:p>
          <a:p>
            <a:pPr lvl="1"/>
            <a:r>
              <a:rPr lang="en-US" dirty="0"/>
              <a:t>Error: 18.71%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95607F9-0EC1-53BC-3A5D-784A69BDF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263" y="1959428"/>
            <a:ext cx="4289671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86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1F6F727-3430-3B0D-21C7-EEF74CD5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DADA537-C476-300A-16CD-EDD72E905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--Add from the real conclusion in the thesis--</a:t>
            </a:r>
          </a:p>
        </p:txBody>
      </p:sp>
    </p:spTree>
    <p:extLst>
      <p:ext uri="{BB962C8B-B14F-4D97-AF65-F5344CB8AC3E}">
        <p14:creationId xmlns:p14="http://schemas.microsoft.com/office/powerpoint/2010/main" val="217108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E932E5-46B6-988D-87B9-F3681E78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prospects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204665C-AE74-7024-5639-5F490F750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26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015743A-2113-F241-A4D2-F5E5DE8F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84DA0B-82DA-B846-BB99-F710C3B6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/>
          <a:p>
            <a:r>
              <a:rPr lang="en-US" dirty="0"/>
              <a:t>One ansatz(NQS): 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DA6DCC1-18DA-1249-AAD5-6A64C0D84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Quantum 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Ansatz circuit and ansatz Hamiltonian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nb-NO" dirty="0"/>
                  <a:t>Handles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as an energy function. --&gt; Gaussian-Gaussian QBM</a:t>
                </a:r>
              </a:p>
              <a:p>
                <a:r>
                  <a:rPr lang="en-US" dirty="0"/>
                  <a:t>Would it then be possible to define a JW transformed Hamiltonian?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≤=</m:t>
                    </m:r>
                    <m:f>
                      <m:f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  <a:blipFill>
                <a:blip r:embed="rId2"/>
                <a:stretch>
                  <a:fillRect l="-694" t="-1587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tel 5">
            <a:extLst>
              <a:ext uri="{FF2B5EF4-FFF2-40B4-BE49-F238E27FC236}">
                <a16:creationId xmlns:a16="http://schemas.microsoft.com/office/drawing/2014/main" id="{EE32A000-287B-BB48-A5DD-5118F73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QBM to quantum system: IDEA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6ED0AC5-83B9-F04B-B90E-7E875A3C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82" y="3053352"/>
            <a:ext cx="3550013" cy="5514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6A79C45-C76D-5D4B-A38B-18D682EC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77" y="3631138"/>
            <a:ext cx="3657537" cy="50295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2338165-3331-5842-AD0A-53F3607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477" y="4186048"/>
            <a:ext cx="3148648" cy="63730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72FA6A-6B47-6B41-875F-B10F59DA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87" y="3754791"/>
            <a:ext cx="2460736" cy="497169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49F50F6-9D86-3A47-AD67-DBA41CE5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486" y="3103209"/>
            <a:ext cx="4946381" cy="6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7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0A8601-82AE-2346-87C3-A8FBCBD5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further on: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33EFDA-89E8-8341-9C8C-B5DC2EA7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Jordan Wigner transformation of the pairing Hamiltonian and maybe some other Hamiltonian also?</a:t>
            </a:r>
          </a:p>
          <a:p>
            <a:r>
              <a:rPr lang="en-US" dirty="0"/>
              <a:t>Compute the energy/Check if the </a:t>
            </a:r>
            <a:r>
              <a:rPr lang="en-US" dirty="0" err="1"/>
              <a:t>p^QBM</a:t>
            </a:r>
            <a:r>
              <a:rPr lang="en-US" dirty="0"/>
              <a:t> is an eigenstate, compare with the classical BM</a:t>
            </a:r>
          </a:p>
          <a:p>
            <a:r>
              <a:rPr lang="en-US" dirty="0"/>
              <a:t>Run the QBM on the fraud dataset, find best parameters and test with multiple H_\theta</a:t>
            </a:r>
          </a:p>
          <a:p>
            <a:r>
              <a:rPr lang="en-US" dirty="0"/>
              <a:t>Run the QBM with handwritten digits</a:t>
            </a:r>
          </a:p>
          <a:p>
            <a:r>
              <a:rPr lang="en-US" dirty="0"/>
              <a:t>Write thesis</a:t>
            </a:r>
          </a:p>
          <a:p>
            <a:endParaRPr lang="en-US" dirty="0"/>
          </a:p>
          <a:p>
            <a:r>
              <a:rPr lang="en-US" dirty="0"/>
              <a:t>Include more if not enough/ or more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FC86A1D-74B0-E4F2-E321-E62A0E0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machine learning interesting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45A7DFD-1222-7CBA-5454-8712EFB7B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of lots of IT companies</a:t>
            </a:r>
          </a:p>
          <a:p>
            <a:r>
              <a:rPr lang="en-US" dirty="0"/>
              <a:t>Finding hidden trends in data</a:t>
            </a:r>
          </a:p>
          <a:p>
            <a:r>
              <a:rPr lang="en-US" dirty="0"/>
              <a:t>Predicting outcomes</a:t>
            </a:r>
          </a:p>
          <a:p>
            <a:r>
              <a:rPr lang="en-US" dirty="0"/>
              <a:t>Image recognition</a:t>
            </a:r>
          </a:p>
          <a:p>
            <a:r>
              <a:rPr lang="en-US" dirty="0"/>
              <a:t>Natural language processing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D820D54-BD6C-B521-2FA7-4FB7D5D2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Quantum computing interesting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7CA8013-5B52-EF24-C463-7DB412949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bits vs quantum bits</a:t>
            </a:r>
          </a:p>
          <a:p>
            <a:r>
              <a:rPr lang="en-US" dirty="0"/>
              <a:t>Superposition of states</a:t>
            </a:r>
          </a:p>
          <a:p>
            <a:r>
              <a:rPr lang="en-US" dirty="0"/>
              <a:t>Possible to revolutionize mathematical computations</a:t>
            </a:r>
          </a:p>
          <a:p>
            <a:pPr lvl="1"/>
            <a:r>
              <a:rPr lang="en-US" dirty="0"/>
              <a:t>Quantum computers are still under improvement, but algorithms are still constructed for near term quantum computers</a:t>
            </a:r>
          </a:p>
          <a:p>
            <a:r>
              <a:rPr lang="en-US" dirty="0"/>
              <a:t>Uses/promises: Fill in more keep it?</a:t>
            </a:r>
          </a:p>
          <a:p>
            <a:pPr lvl="1"/>
            <a:r>
              <a:rPr lang="en-US" dirty="0"/>
              <a:t>Optimization</a:t>
            </a:r>
          </a:p>
          <a:p>
            <a:pPr lvl="1"/>
            <a:r>
              <a:rPr lang="en-US" dirty="0"/>
              <a:t>Quantum chemistry</a:t>
            </a:r>
          </a:p>
          <a:p>
            <a:pPr lvl="1"/>
            <a:r>
              <a:rPr lang="en-US" dirty="0"/>
              <a:t>Cyber security</a:t>
            </a:r>
          </a:p>
        </p:txBody>
      </p:sp>
    </p:spTree>
    <p:extLst>
      <p:ext uri="{BB962C8B-B14F-4D97-AF65-F5344CB8AC3E}">
        <p14:creationId xmlns:p14="http://schemas.microsoft.com/office/powerpoint/2010/main" val="425280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BEBD78-4F99-5CF9-6B93-BE70961D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Machine learning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1A636C0-A658-9A51-E592-E3F6CF0E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in thesis</a:t>
            </a:r>
          </a:p>
          <a:p>
            <a:r>
              <a:rPr lang="en-US" dirty="0"/>
              <a:t>Main branches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Reinforcement learning</a:t>
            </a:r>
          </a:p>
          <a:p>
            <a:r>
              <a:rPr lang="en-US" dirty="0"/>
              <a:t>Overfitting and different methods and such?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41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9A319E5-85A9-F047-A0E7-D599A68A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5C76960-B1CE-D985-4AB6-40CB2340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Mention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4008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5A7C65C-8FFD-834B-B608-39365DB3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0" y="4896586"/>
            <a:ext cx="2969147" cy="59882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8F198C7-EF24-5D4A-89BA-61719261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Classical Boltzmann machines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982E7D-8F3B-4244-8419-36200BF2C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7"/>
            <a:ext cx="4730451" cy="4636581"/>
          </a:xfrm>
        </p:spPr>
        <p:txBody>
          <a:bodyPr>
            <a:normAutofit/>
          </a:bodyPr>
          <a:lstStyle/>
          <a:p>
            <a:r>
              <a:rPr lang="en-US" sz="1500" dirty="0"/>
              <a:t>Powerful framework for modelling probability distributions.</a:t>
            </a:r>
          </a:p>
          <a:p>
            <a:r>
              <a:rPr lang="en-US" sz="1500" dirty="0"/>
              <a:t>Undirected graph structure- Store information in connection weights and biases</a:t>
            </a:r>
          </a:p>
          <a:p>
            <a:r>
              <a:rPr lang="en-US" sz="1500" dirty="0"/>
              <a:t>Stochastic generative neural network, with visible- and hidden nodes(layers)</a:t>
            </a:r>
          </a:p>
          <a:p>
            <a:r>
              <a:rPr lang="en-US" sz="1500" dirty="0"/>
              <a:t>Network structure linked to an energy function which facilitates probability distributions over possible node configurations:</a:t>
            </a:r>
          </a:p>
          <a:p>
            <a:endParaRPr lang="en-US" sz="1500" dirty="0"/>
          </a:p>
          <a:p>
            <a:r>
              <a:rPr lang="en-US" sz="1500" dirty="0"/>
              <a:t>Probability to observe certain configuration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Optimizing loss function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B91D0-EADE-294C-91E9-BCE9F2862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4008"/>
          <a:stretch/>
        </p:blipFill>
        <p:spPr bwMode="auto">
          <a:xfrm>
            <a:off x="7358063" y="0"/>
            <a:ext cx="4833937" cy="439153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BCE3AAC-D840-4841-A8AD-957D97CD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50" y="5721209"/>
            <a:ext cx="2079902" cy="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7B3E78-D40E-AC7D-237D-14E9D15E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Quantum Computing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D579C27-6F0E-FBEB-7AC3-F9BCC1F10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stuff like that</a:t>
            </a:r>
          </a:p>
          <a:p>
            <a:r>
              <a:rPr lang="en-US" dirty="0"/>
              <a:t>Examples of quantum circuits and gates and such</a:t>
            </a:r>
          </a:p>
          <a:p>
            <a:r>
              <a:rPr lang="en-US" dirty="0"/>
              <a:t>Show some math?</a:t>
            </a:r>
          </a:p>
          <a:p>
            <a:r>
              <a:rPr lang="en-US" dirty="0"/>
              <a:t>Show expectation value of H</a:t>
            </a:r>
          </a:p>
        </p:txBody>
      </p:sp>
    </p:spTree>
    <p:extLst>
      <p:ext uri="{BB962C8B-B14F-4D97-AF65-F5344CB8AC3E}">
        <p14:creationId xmlns:p14="http://schemas.microsoft.com/office/powerpoint/2010/main" val="2859145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Tretype</Template>
  <TotalTime>10844</TotalTime>
  <Words>1247</Words>
  <Application>Microsoft Macintosh PowerPoint</Application>
  <PresentationFormat>Widescreen</PresentationFormat>
  <Paragraphs>241</Paragraphs>
  <Slides>36</Slides>
  <Notes>2</Notes>
  <HiddenSlides>4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36</vt:i4>
      </vt:variant>
    </vt:vector>
  </HeadingPairs>
  <TitlesOfParts>
    <vt:vector size="43" baseType="lpstr">
      <vt:lpstr>Calibri</vt:lpstr>
      <vt:lpstr>Cambria Math</vt:lpstr>
      <vt:lpstr>Rockwell</vt:lpstr>
      <vt:lpstr>Rockwell Condensed</vt:lpstr>
      <vt:lpstr>Rockwell Extra Bold</vt:lpstr>
      <vt:lpstr>Wingdings</vt:lpstr>
      <vt:lpstr>Tretype</vt:lpstr>
      <vt:lpstr>Studies of quantum boltzmann machines </vt:lpstr>
      <vt:lpstr>Outline</vt:lpstr>
      <vt:lpstr>Motivation </vt:lpstr>
      <vt:lpstr>Why is machine learning interesting</vt:lpstr>
      <vt:lpstr>Why is Quantum computing interesting</vt:lpstr>
      <vt:lpstr>Theory: Machine learning</vt:lpstr>
      <vt:lpstr>Neural networks</vt:lpstr>
      <vt:lpstr>Classical Boltzmann machines</vt:lpstr>
      <vt:lpstr>Theory: Quantum Computing</vt:lpstr>
      <vt:lpstr>Variational Quantum Boltzmann machine</vt:lpstr>
      <vt:lpstr>VARQbm: algorithm</vt:lpstr>
      <vt:lpstr>Main Challenge</vt:lpstr>
      <vt:lpstr>Method</vt:lpstr>
      <vt:lpstr>Ansatzes and Hamiltonians</vt:lpstr>
      <vt:lpstr>Neural Network- and Bias encoding</vt:lpstr>
      <vt:lpstr>Optimizers and such extra things</vt:lpstr>
      <vt:lpstr>Hydrogen Hamiltonian rewrite</vt:lpstr>
      <vt:lpstr>RBM using Neural network quantum states(NQS)</vt:lpstr>
      <vt:lpstr>Results: Training the QBM</vt:lpstr>
      <vt:lpstr>Results: Training the QBM</vt:lpstr>
      <vt:lpstr>Benchmark: Generation of approximate Gibbs states</vt:lpstr>
      <vt:lpstr>Benchmark: Generation of approximate Gibbs states</vt:lpstr>
      <vt:lpstr>Results: H1 Generating distribution</vt:lpstr>
      <vt:lpstr>Results: H2 Generating Bell State</vt:lpstr>
      <vt:lpstr>Discriminative Learning: Transaction dataset</vt:lpstr>
      <vt:lpstr>Transaction dataset</vt:lpstr>
      <vt:lpstr>RESULTS: TRANSACTION DATASET</vt:lpstr>
      <vt:lpstr>Handwritten digits dataset</vt:lpstr>
      <vt:lpstr>Results: handwritten digits</vt:lpstr>
      <vt:lpstr>FRANKE’S FUNCTION</vt:lpstr>
      <vt:lpstr>Franke’s function</vt:lpstr>
      <vt:lpstr>Ground state of H2</vt:lpstr>
      <vt:lpstr>Conclusion</vt:lpstr>
      <vt:lpstr>Future prospects</vt:lpstr>
      <vt:lpstr>Apply QBM to quantum system: IDEA</vt:lpstr>
      <vt:lpstr>Plan further 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quantum boltzmann machines </dc:title>
  <dc:creator>Philip Karim Sørli Niane</dc:creator>
  <cp:lastModifiedBy>Philip Karim Sørli Niane</cp:lastModifiedBy>
  <cp:revision>41</cp:revision>
  <dcterms:created xsi:type="dcterms:W3CDTF">2022-01-20T15:19:46Z</dcterms:created>
  <dcterms:modified xsi:type="dcterms:W3CDTF">2022-08-07T19:37:33Z</dcterms:modified>
</cp:coreProperties>
</file>